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84" r:id="rId3"/>
    <p:sldId id="285" r:id="rId4"/>
    <p:sldId id="289" r:id="rId5"/>
    <p:sldId id="294" r:id="rId6"/>
    <p:sldId id="288" r:id="rId7"/>
    <p:sldId id="291" r:id="rId8"/>
    <p:sldId id="295" r:id="rId9"/>
    <p:sldId id="296" r:id="rId10"/>
    <p:sldId id="299" r:id="rId11"/>
    <p:sldId id="298" r:id="rId12"/>
    <p:sldId id="297" r:id="rId13"/>
    <p:sldId id="300" r:id="rId1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E38"/>
    <a:srgbClr val="E8580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F3D94-2A66-41D7-BF85-77BE7A4FDB63}" v="5" dt="2022-02-02T16:24:16.9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AA1C08C7-CD5E-42EC-9455-2552585D465A}" type="datetimeFigureOut">
              <a:rPr lang="en-GB" smtClean="0"/>
              <a:t>02/02/2022</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9526AF6-9616-410B-95ED-E54C92EA1C48}" type="slidenum">
              <a:rPr lang="en-GB" smtClean="0"/>
              <a:t>‹#›</a:t>
            </a:fld>
            <a:endParaRPr lang="en-GB"/>
          </a:p>
        </p:txBody>
      </p:sp>
    </p:spTree>
    <p:extLst>
      <p:ext uri="{BB962C8B-B14F-4D97-AF65-F5344CB8AC3E}">
        <p14:creationId xmlns:p14="http://schemas.microsoft.com/office/powerpoint/2010/main" val="21520199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0928E9A-947C-4D8E-9B83-D6CC267356BF}" type="datetimeFigureOut">
              <a:rPr lang="en-GB" smtClean="0"/>
              <a:t>02/02/2022</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17F6DF4-31BE-4F35-8181-1A38D60EE214}" type="slidenum">
              <a:rPr lang="en-GB" smtClean="0"/>
              <a:t>‹#›</a:t>
            </a:fld>
            <a:endParaRPr lang="en-GB"/>
          </a:p>
        </p:txBody>
      </p:sp>
    </p:spTree>
    <p:extLst>
      <p:ext uri="{BB962C8B-B14F-4D97-AF65-F5344CB8AC3E}">
        <p14:creationId xmlns:p14="http://schemas.microsoft.com/office/powerpoint/2010/main" val="25923004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59630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A5D48E-65E3-41A3-B04D-A10BFD738CA1}"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20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5DEDA-D7B4-4C76-BAA5-B86CA57D48D8}"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61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EE6EAD-3FD8-4DF8-B36F-69E2F5CEB05D}"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40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C8A0-7463-4229-86D7-53FFC455BCF5}"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83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F0178-AD4D-4415-8F64-FABBEE1C4BA2}"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55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DC611F-5365-4050-B285-CEF4BAF75BA1}" type="datetime1">
              <a:rPr lang="en-US" smtClean="0">
                <a:solidFill>
                  <a:prstClr val="black">
                    <a:tint val="75000"/>
                  </a:prstClr>
                </a:solidFill>
              </a:r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561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605299-A717-4BF5-B4E0-2EF71DB3C70C}" type="datetime1">
              <a:rPr lang="en-US" smtClean="0">
                <a:solidFill>
                  <a:prstClr val="black">
                    <a:tint val="75000"/>
                  </a:prstClr>
                </a:solidFill>
              </a:rPr>
              <a:t>2/2/2022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16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D259F4-DB35-4F6F-9762-DED9B0619F39}" type="datetime1">
              <a:rPr lang="en-US" smtClean="0">
                <a:solidFill>
                  <a:prstClr val="black">
                    <a:tint val="75000"/>
                  </a:prstClr>
                </a:solidFill>
              </a:rPr>
              <a:t>2/2/2022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058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98041-5950-4EA8-9589-9306F31964B1}" type="datetime1">
              <a:rPr lang="en-US" smtClean="0">
                <a:solidFill>
                  <a:prstClr val="black">
                    <a:tint val="75000"/>
                  </a:prstClr>
                </a:solidFill>
              </a:rPr>
              <a:t>2/2/2022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124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17B32-359C-4A23-BED3-D44D1273D109}" type="datetime1">
              <a:rPr lang="en-US" smtClean="0">
                <a:solidFill>
                  <a:prstClr val="black">
                    <a:tint val="75000"/>
                  </a:prstClr>
                </a:solidFill>
              </a:r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01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65BEF-C72F-4281-9DA1-C208F1A396A0}" type="datetime1">
              <a:rPr lang="en-US" smtClean="0">
                <a:solidFill>
                  <a:prstClr val="black">
                    <a:tint val="75000"/>
                  </a:prstClr>
                </a:solidFill>
              </a:rPr>
              <a:t>2/2/2022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73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3C6C4-980D-4E5B-AA8B-2EFD52655384}" type="datetime1">
              <a:rPr lang="en-US" smtClean="0">
                <a:solidFill>
                  <a:prstClr val="black">
                    <a:tint val="75000"/>
                  </a:prstClr>
                </a:solidFill>
              </a:rPr>
              <a:t>2/2/2022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172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4513" y="5141804"/>
            <a:ext cx="6436147" cy="2119536"/>
          </a:xfrm>
        </p:spPr>
        <p:txBody>
          <a:bodyPr/>
          <a:lstStyle/>
          <a:p>
            <a:r>
              <a:rPr lang="en-GB" sz="2400" b="1" dirty="0">
                <a:solidFill>
                  <a:schemeClr val="bg1"/>
                </a:solidFill>
                <a:latin typeface="Tahoma" panose="020B0604030504040204" pitchFamily="34" charset="0"/>
              </a:rPr>
              <a:t>Stage 5: Investigating the requirements of plants for life and growth</a:t>
            </a:r>
          </a:p>
          <a:p>
            <a:endParaRPr lang="en-GB" b="1" dirty="0">
              <a:solidFill>
                <a:schemeClr val="bg1"/>
              </a:solidFill>
              <a:latin typeface="Tahoma" panose="020B060403050404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229" y="404664"/>
            <a:ext cx="6258265" cy="4737140"/>
          </a:xfrm>
          <a:prstGeom prst="rect">
            <a:avLst/>
          </a:prstGeom>
        </p:spPr>
      </p:pic>
    </p:spTree>
    <p:extLst>
      <p:ext uri="{BB962C8B-B14F-4D97-AF65-F5344CB8AC3E}">
        <p14:creationId xmlns:p14="http://schemas.microsoft.com/office/powerpoint/2010/main" val="361334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188641"/>
            <a:ext cx="8568952" cy="6446464"/>
          </a:xfrm>
          <a:prstGeom prst="round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86711" y="332656"/>
            <a:ext cx="4969465" cy="707886"/>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Leaves</a:t>
            </a:r>
            <a:endParaRPr lang="en-GB" sz="3200" b="1" dirty="0">
              <a:solidFill>
                <a:srgbClr val="E85803"/>
              </a:solidFill>
              <a:latin typeface="Tahom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04048" y="1040542"/>
            <a:ext cx="4829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040542"/>
            <a:ext cx="5976664" cy="5632311"/>
          </a:xfrm>
          <a:prstGeom prst="rect">
            <a:avLst/>
          </a:prstGeom>
          <a:noFill/>
        </p:spPr>
        <p:txBody>
          <a:bodyPr wrap="square" rtlCol="0">
            <a:spAutoFit/>
          </a:bodyPr>
          <a:lstStyle/>
          <a:p>
            <a:pPr algn="ctr"/>
            <a:r>
              <a:rPr lang="en-GB" sz="2400" b="1" dirty="0">
                <a:latin typeface="Tahoma" panose="020B0604030504040204" pitchFamily="34" charset="0"/>
              </a:rPr>
              <a:t>Plants need leaves to make their own food.</a:t>
            </a:r>
            <a:endParaRPr lang="en-GB" sz="2400" dirty="0">
              <a:latin typeface="Tahoma" panose="020B0604030504040204" pitchFamily="34" charset="0"/>
            </a:endParaRPr>
          </a:p>
          <a:p>
            <a:pPr algn="ctr">
              <a:lnSpc>
                <a:spcPct val="150000"/>
              </a:lnSpc>
            </a:pPr>
            <a:endParaRPr lang="en-GB" sz="2400" dirty="0">
              <a:latin typeface="Tahoma" panose="020B0604030504040204" pitchFamily="34" charset="0"/>
            </a:endParaRPr>
          </a:p>
          <a:p>
            <a:pPr algn="ctr">
              <a:lnSpc>
                <a:spcPct val="150000"/>
              </a:lnSpc>
            </a:pPr>
            <a:r>
              <a:rPr lang="en-GB" sz="2400" dirty="0">
                <a:latin typeface="Tahoma" panose="020B0604030504040204" pitchFamily="34" charset="0"/>
              </a:rPr>
              <a:t>Leaves trap energy from the sun which is used to produce sugars. The plant breaks down these sugars to give it energy. This process is called photosynthesis</a:t>
            </a:r>
            <a:r>
              <a:rPr lang="en-GB" sz="2400" dirty="0">
                <a:solidFill>
                  <a:schemeClr val="accent1"/>
                </a:solidFill>
                <a:latin typeface="Tahoma" panose="020B0604030504040204" pitchFamily="34" charset="0"/>
              </a:rPr>
              <a:t>.</a:t>
            </a:r>
          </a:p>
          <a:p>
            <a:pPr algn="ctr">
              <a:lnSpc>
                <a:spcPct val="150000"/>
              </a:lnSpc>
            </a:pPr>
            <a:endParaRPr lang="en-GB" sz="2400" dirty="0">
              <a:solidFill>
                <a:schemeClr val="accent1"/>
              </a:solidFill>
              <a:latin typeface="Tahoma" panose="020B0604030504040204" pitchFamily="34" charset="0"/>
            </a:endParaRPr>
          </a:p>
          <a:p>
            <a:pPr algn="ctr"/>
            <a:r>
              <a:rPr lang="en-GB" sz="2400" dirty="0">
                <a:solidFill>
                  <a:srgbClr val="E85803"/>
                </a:solidFill>
                <a:latin typeface="Tahoma" panose="020B0604030504040204" pitchFamily="34" charset="0"/>
              </a:rPr>
              <a:t>If we take away a plant’s leaves, photosynthesis will not take place and the plant will not be able to make its own food.</a:t>
            </a:r>
          </a:p>
        </p:txBody>
      </p:sp>
      <p:cxnSp>
        <p:nvCxnSpPr>
          <p:cNvPr id="12" name="Curved Connector 11"/>
          <p:cNvCxnSpPr/>
          <p:nvPr/>
        </p:nvCxnSpPr>
        <p:spPr>
          <a:xfrm rot="16200000" flipH="1">
            <a:off x="4670189" y="732429"/>
            <a:ext cx="2539929" cy="2448270"/>
          </a:xfrm>
          <a:prstGeom prst="curvedConnector3">
            <a:avLst>
              <a:gd name="adj1" fmla="val 8626"/>
            </a:avLst>
          </a:prstGeom>
          <a:ln w="57150">
            <a:solidFill>
              <a:srgbClr val="E85803"/>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3988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36140" y="610900"/>
            <a:ext cx="8568952" cy="6048671"/>
          </a:xfrm>
          <a:prstGeom prst="round2DiagRect">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86675" y="951326"/>
            <a:ext cx="4969465" cy="707886"/>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The stem</a:t>
            </a:r>
            <a:endParaRPr lang="en-GB" sz="3200" b="1" dirty="0">
              <a:solidFill>
                <a:srgbClr val="E85803"/>
              </a:solidFill>
              <a:latin typeface="Tahom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971284" y="1705019"/>
            <a:ext cx="4829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6140" y="1705019"/>
            <a:ext cx="5976664" cy="4524315"/>
          </a:xfrm>
          <a:prstGeom prst="rect">
            <a:avLst/>
          </a:prstGeom>
          <a:noFill/>
        </p:spPr>
        <p:txBody>
          <a:bodyPr wrap="square" rtlCol="0">
            <a:spAutoFit/>
          </a:bodyPr>
          <a:lstStyle/>
          <a:p>
            <a:pPr algn="ctr"/>
            <a:r>
              <a:rPr lang="en-GB" sz="2400" b="1" dirty="0">
                <a:latin typeface="Tahoma" panose="020B0604030504040204" pitchFamily="34" charset="0"/>
              </a:rPr>
              <a:t>Plants  need stems for three important reasons: </a:t>
            </a:r>
          </a:p>
          <a:p>
            <a:pPr algn="ctr"/>
            <a:endParaRPr lang="en-GB" sz="2400" dirty="0">
              <a:latin typeface="Tahoma" panose="020B0604030504040204" pitchFamily="34" charset="0"/>
            </a:endParaRPr>
          </a:p>
          <a:p>
            <a:pPr marL="457200" indent="-457200">
              <a:buFont typeface="+mj-lt"/>
              <a:buAutoNum type="arabicPeriod"/>
            </a:pPr>
            <a:r>
              <a:rPr lang="en-GB" sz="2400" dirty="0">
                <a:latin typeface="Tahoma" panose="020B0604030504040204" pitchFamily="34" charset="0"/>
              </a:rPr>
              <a:t>They hold the leaves and flowers above the ground so that leaves can get sunlight and flowers can attract insects.</a:t>
            </a:r>
          </a:p>
          <a:p>
            <a:pPr marL="457200" indent="-457200">
              <a:buFont typeface="+mj-lt"/>
              <a:buAutoNum type="arabicPeriod"/>
            </a:pPr>
            <a:r>
              <a:rPr lang="en-GB" sz="2400" dirty="0">
                <a:latin typeface="Tahoma" panose="020B0604030504040204" pitchFamily="34" charset="0"/>
              </a:rPr>
              <a:t>They help to transport minerals and water from the roots to the rest of the plant.</a:t>
            </a:r>
          </a:p>
          <a:p>
            <a:pPr marL="457200" indent="-457200">
              <a:buFont typeface="+mj-lt"/>
              <a:buAutoNum type="arabicPeriod"/>
            </a:pPr>
            <a:r>
              <a:rPr lang="en-GB" sz="2400" dirty="0">
                <a:latin typeface="Tahoma" panose="020B0604030504040204" pitchFamily="34" charset="0"/>
              </a:rPr>
              <a:t>They help to carry sugars away from the leaves.</a:t>
            </a:r>
          </a:p>
        </p:txBody>
      </p:sp>
      <p:cxnSp>
        <p:nvCxnSpPr>
          <p:cNvPr id="12" name="Curved Connector 11"/>
          <p:cNvCxnSpPr/>
          <p:nvPr/>
        </p:nvCxnSpPr>
        <p:spPr>
          <a:xfrm>
            <a:off x="4683253" y="1351076"/>
            <a:ext cx="2880318" cy="2036841"/>
          </a:xfrm>
          <a:prstGeom prst="curvedConnector3">
            <a:avLst>
              <a:gd name="adj1" fmla="val 50000"/>
            </a:avLst>
          </a:prstGeom>
          <a:ln w="57150">
            <a:solidFill>
              <a:srgbClr val="E85803"/>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96707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251520" y="836712"/>
            <a:ext cx="8712968" cy="5760640"/>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51520" y="1253791"/>
            <a:ext cx="8712968" cy="1200329"/>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Why do plants need water and sunlight?</a:t>
            </a:r>
            <a:endParaRPr lang="en-GB" sz="2800" b="1" dirty="0">
              <a:solidFill>
                <a:srgbClr val="E85803"/>
              </a:solidFill>
              <a:latin typeface="Tahoma" panose="020B0604030504040204" pitchFamily="34" charset="0"/>
            </a:endParaRPr>
          </a:p>
        </p:txBody>
      </p:sp>
      <p:sp>
        <p:nvSpPr>
          <p:cNvPr id="5" name="TextBox 4"/>
          <p:cNvSpPr txBox="1"/>
          <p:nvPr/>
        </p:nvSpPr>
        <p:spPr>
          <a:xfrm>
            <a:off x="755576" y="1613720"/>
            <a:ext cx="7704856" cy="1200329"/>
          </a:xfrm>
          <a:prstGeom prst="rect">
            <a:avLst/>
          </a:prstGeom>
          <a:noFill/>
        </p:spPr>
        <p:txBody>
          <a:bodyPr wrap="square" rtlCol="0">
            <a:spAutoFit/>
          </a:bodyPr>
          <a:lstStyle/>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p:txBody>
      </p:sp>
      <p:sp>
        <p:nvSpPr>
          <p:cNvPr id="9" name="TextBox 8"/>
          <p:cNvSpPr txBox="1"/>
          <p:nvPr/>
        </p:nvSpPr>
        <p:spPr>
          <a:xfrm>
            <a:off x="899592" y="2772158"/>
            <a:ext cx="3852428" cy="3046988"/>
          </a:xfrm>
          <a:prstGeom prst="rect">
            <a:avLst/>
          </a:prstGeom>
          <a:noFill/>
        </p:spPr>
        <p:txBody>
          <a:bodyPr wrap="square" rtlCol="0">
            <a:spAutoFit/>
          </a:bodyPr>
          <a:lstStyle/>
          <a:p>
            <a:pPr algn="ctr"/>
            <a:r>
              <a:rPr lang="en-GB" sz="2400" dirty="0">
                <a:latin typeface="Tahoma" panose="020B0604030504040204" pitchFamily="34" charset="0"/>
              </a:rPr>
              <a:t>To make their own food in the leaves, plants need water and sunlight.</a:t>
            </a:r>
          </a:p>
          <a:p>
            <a:pPr algn="ctr"/>
            <a:r>
              <a:rPr lang="en-GB" sz="2400" dirty="0">
                <a:latin typeface="Tahoma" panose="020B0604030504040204" pitchFamily="34" charset="0"/>
              </a:rPr>
              <a:t>If plants do not have water and sunlight then photosynthesis cannot take place and the plants will die.</a:t>
            </a: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308"/>
          <a:stretch/>
        </p:blipFill>
        <p:spPr bwMode="auto">
          <a:xfrm>
            <a:off x="5148064" y="2454120"/>
            <a:ext cx="3488512" cy="3683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34586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539552" y="476672"/>
            <a:ext cx="8136904" cy="5900123"/>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215516" y="670245"/>
            <a:ext cx="8712968" cy="646331"/>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Presentation time!</a:t>
            </a:r>
            <a:endParaRPr lang="en-GB" sz="2800" b="1" dirty="0">
              <a:solidFill>
                <a:srgbClr val="E85803"/>
              </a:solidFill>
              <a:latin typeface="Tahoma" panose="020B0604030504040204" pitchFamily="34" charset="0"/>
            </a:endParaRPr>
          </a:p>
        </p:txBody>
      </p:sp>
      <p:sp>
        <p:nvSpPr>
          <p:cNvPr id="5" name="TextBox 4"/>
          <p:cNvSpPr txBox="1"/>
          <p:nvPr/>
        </p:nvSpPr>
        <p:spPr>
          <a:xfrm>
            <a:off x="755576" y="1556792"/>
            <a:ext cx="7704856" cy="1200329"/>
          </a:xfrm>
          <a:prstGeom prst="rect">
            <a:avLst/>
          </a:prstGeom>
          <a:noFill/>
        </p:spPr>
        <p:txBody>
          <a:bodyPr wrap="square" rtlCol="0">
            <a:spAutoFit/>
          </a:bodyPr>
          <a:lstStyle/>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p:txBody>
      </p:sp>
      <p:sp>
        <p:nvSpPr>
          <p:cNvPr id="9" name="TextBox 8"/>
          <p:cNvSpPr txBox="1"/>
          <p:nvPr/>
        </p:nvSpPr>
        <p:spPr>
          <a:xfrm>
            <a:off x="683568" y="1412776"/>
            <a:ext cx="7776864" cy="5201424"/>
          </a:xfrm>
          <a:prstGeom prst="rect">
            <a:avLst/>
          </a:prstGeom>
          <a:noFill/>
        </p:spPr>
        <p:txBody>
          <a:bodyPr wrap="square" rtlCol="0">
            <a:spAutoFit/>
          </a:bodyPr>
          <a:lstStyle/>
          <a:p>
            <a:pPr algn="ctr"/>
            <a:r>
              <a:rPr lang="en-GB" sz="2800" dirty="0">
                <a:latin typeface="Tahoma" panose="020B0604030504040204" pitchFamily="34" charset="0"/>
              </a:rPr>
              <a:t>Use what you have learnt to prepare a short presentation explain your investigation and what you found.</a:t>
            </a:r>
          </a:p>
          <a:p>
            <a:pPr algn="ctr"/>
            <a:endParaRPr lang="en-GB" sz="2800" dirty="0">
              <a:solidFill>
                <a:schemeClr val="accent1"/>
              </a:solidFill>
              <a:latin typeface="Tahoma" panose="020B0604030504040204" pitchFamily="34" charset="0"/>
            </a:endParaRPr>
          </a:p>
          <a:p>
            <a:pPr algn="ctr"/>
            <a:r>
              <a:rPr lang="en-GB" sz="2800" b="1" dirty="0">
                <a:solidFill>
                  <a:srgbClr val="E85803"/>
                </a:solidFill>
                <a:latin typeface="Tahoma" panose="020B0604030504040204" pitchFamily="34" charset="0"/>
              </a:rPr>
              <a:t>Remember to include:</a:t>
            </a:r>
          </a:p>
          <a:p>
            <a:pPr algn="ctr"/>
            <a:endParaRPr lang="en-GB" sz="2800" dirty="0">
              <a:latin typeface="Tahoma" panose="020B0604030504040204" pitchFamily="34" charset="0"/>
            </a:endParaRPr>
          </a:p>
          <a:p>
            <a:pPr marL="342900" indent="-342900" algn="ctr">
              <a:buFont typeface="Arial" panose="020B0604020202020204" pitchFamily="34" charset="0"/>
              <a:buChar char="•"/>
            </a:pPr>
            <a:r>
              <a:rPr lang="en-GB" sz="2800" dirty="0">
                <a:latin typeface="Tahoma" panose="020B0604030504040204" pitchFamily="34" charset="0"/>
              </a:rPr>
              <a:t>Your question</a:t>
            </a:r>
          </a:p>
          <a:p>
            <a:pPr marL="342900" indent="-342900" algn="ctr">
              <a:buFont typeface="Arial" panose="020B0604020202020204" pitchFamily="34" charset="0"/>
              <a:buChar char="•"/>
            </a:pPr>
            <a:r>
              <a:rPr lang="en-GB" sz="2800" dirty="0">
                <a:latin typeface="Tahoma" panose="020B0604030504040204" pitchFamily="34" charset="0"/>
              </a:rPr>
              <a:t>What you changed</a:t>
            </a:r>
          </a:p>
          <a:p>
            <a:pPr marL="342900" indent="-342900" algn="ctr">
              <a:buFont typeface="Arial" panose="020B0604020202020204" pitchFamily="34" charset="0"/>
              <a:buChar char="•"/>
            </a:pPr>
            <a:r>
              <a:rPr lang="en-GB" sz="2800" dirty="0">
                <a:latin typeface="Tahoma" panose="020B0604030504040204" pitchFamily="34" charset="0"/>
              </a:rPr>
              <a:t>What you kept the same</a:t>
            </a:r>
          </a:p>
          <a:p>
            <a:pPr marL="342900" indent="-342900" algn="ctr">
              <a:buFont typeface="Arial" panose="020B0604020202020204" pitchFamily="34" charset="0"/>
              <a:buChar char="•"/>
            </a:pPr>
            <a:r>
              <a:rPr lang="en-GB" sz="2800" dirty="0">
                <a:latin typeface="Tahoma" panose="020B0604030504040204" pitchFamily="34" charset="0"/>
              </a:rPr>
              <a:t>What you observed</a:t>
            </a:r>
          </a:p>
          <a:p>
            <a:pPr marL="342900" indent="-342900" algn="ctr">
              <a:buFont typeface="Arial" panose="020B0604020202020204" pitchFamily="34" charset="0"/>
              <a:buChar char="•"/>
            </a:pPr>
            <a:r>
              <a:rPr lang="en-GB" sz="2800" dirty="0">
                <a:latin typeface="Tahoma" panose="020B0604030504040204" pitchFamily="34" charset="0"/>
              </a:rPr>
              <a:t>Why you think this happened</a:t>
            </a:r>
          </a:p>
          <a:p>
            <a:pPr algn="ctr"/>
            <a:endParaRPr lang="en-GB" sz="2400" dirty="0">
              <a:solidFill>
                <a:schemeClr val="accent1"/>
              </a:solidFill>
              <a:latin typeface="Tahoma" panose="020B060403050404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55760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81848" y="548680"/>
            <a:ext cx="8194608" cy="5832648"/>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21591" y="836712"/>
            <a:ext cx="7272808" cy="4154984"/>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Learning Objectives:</a:t>
            </a:r>
          </a:p>
          <a:p>
            <a:pPr algn="ctr"/>
            <a:r>
              <a:rPr lang="en-GB" sz="2400" dirty="0">
                <a:latin typeface="Tahoma" panose="020B0604030504040204" pitchFamily="34" charset="0"/>
              </a:rPr>
              <a:t>•	To design and conduct a fair investigation</a:t>
            </a:r>
          </a:p>
          <a:p>
            <a:pPr algn="ctr"/>
            <a:r>
              <a:rPr lang="en-GB" sz="2400" dirty="0">
                <a:latin typeface="Tahoma" panose="020B0604030504040204" pitchFamily="34" charset="0"/>
              </a:rPr>
              <a:t>•	To explore the requirements of plants for life and growth</a:t>
            </a:r>
          </a:p>
          <a:p>
            <a:pPr algn="ctr"/>
            <a:endParaRPr lang="en-GB" sz="3200" dirty="0">
              <a:latin typeface="Tahoma" panose="020B0604030504040204" pitchFamily="34" charset="0"/>
            </a:endParaRPr>
          </a:p>
          <a:p>
            <a:pPr algn="ctr"/>
            <a:r>
              <a:rPr lang="en-GB" sz="2000" dirty="0">
                <a:latin typeface="Tahoma" panose="020B0604030504040204" pitchFamily="34" charset="0"/>
              </a:rPr>
              <a:t>Read the question on your investigation card carefully and write what you think will happen on a post it note</a:t>
            </a:r>
            <a:r>
              <a:rPr lang="en-GB" sz="2000" dirty="0">
                <a:solidFill>
                  <a:srgbClr val="4F81BD"/>
                </a:solidFill>
                <a:latin typeface="Tahoma" panose="020B0604030504040204" pitchFamily="34" charset="0"/>
              </a:rPr>
              <a:t>. </a:t>
            </a:r>
            <a:r>
              <a:rPr lang="en-GB" sz="2000" dirty="0">
                <a:solidFill>
                  <a:srgbClr val="E85803"/>
                </a:solidFill>
                <a:latin typeface="Tahoma" panose="020B0604030504040204" pitchFamily="34" charset="0"/>
              </a:rPr>
              <a:t>This is called your prediction.</a:t>
            </a:r>
          </a:p>
          <a:p>
            <a:pPr algn="ctr"/>
            <a:endParaRPr lang="en-GB" sz="2000" dirty="0">
              <a:solidFill>
                <a:srgbClr val="4F81BD"/>
              </a:solidFill>
              <a:latin typeface="Tahoma" panose="020B0604030504040204" pitchFamily="34" charset="0"/>
            </a:endParaRPr>
          </a:p>
          <a:p>
            <a:pPr algn="ctr"/>
            <a:r>
              <a:rPr lang="en-GB" sz="2000" dirty="0">
                <a:latin typeface="Tahoma" panose="020B0604030504040204" pitchFamily="34" charset="0"/>
              </a:rPr>
              <a:t>Put all of your group’s post it predictions in an envelope and seal it- we will open it again at the end of the investigation</a:t>
            </a:r>
            <a:r>
              <a:rPr lang="en-GB" sz="2000" dirty="0">
                <a:solidFill>
                  <a:srgbClr val="4F81BD"/>
                </a:solidFill>
                <a:latin typeface="Tahoma" panose="020B0604030504040204" pitchFamily="34" charset="0"/>
              </a:rPr>
              <a:t>!</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914" y="4991696"/>
            <a:ext cx="3008238" cy="19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80837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95536" y="404664"/>
            <a:ext cx="8424936" cy="6120680"/>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19323" y="708367"/>
            <a:ext cx="7272808" cy="6124754"/>
          </a:xfrm>
          <a:prstGeom prst="rect">
            <a:avLst/>
          </a:prstGeom>
          <a:noFill/>
          <a:ln>
            <a:noFill/>
          </a:ln>
        </p:spPr>
        <p:txBody>
          <a:bodyPr wrap="square" rtlCol="0">
            <a:spAutoFit/>
          </a:bodyPr>
          <a:lstStyle/>
          <a:p>
            <a:pPr algn="ctr"/>
            <a:r>
              <a:rPr lang="en-GB" sz="3200" b="1" dirty="0">
                <a:solidFill>
                  <a:srgbClr val="E85803"/>
                </a:solidFill>
                <a:latin typeface="Tahoma" panose="020B0604030504040204" pitchFamily="34" charset="0"/>
              </a:rPr>
              <a:t>Carrying out a fair test</a:t>
            </a:r>
          </a:p>
          <a:p>
            <a:pPr algn="ctr"/>
            <a:endParaRPr lang="en-GB" sz="2000" dirty="0">
              <a:solidFill>
                <a:srgbClr val="4F81BD"/>
              </a:solidFill>
              <a:latin typeface="Tahoma" panose="020B0604030504040204" pitchFamily="34" charset="0"/>
            </a:endParaRPr>
          </a:p>
          <a:p>
            <a:pPr algn="ctr"/>
            <a:r>
              <a:rPr lang="en-GB" sz="2000" dirty="0">
                <a:latin typeface="Tahoma" panose="020B0604030504040204" pitchFamily="34" charset="0"/>
              </a:rPr>
              <a:t>A fair test is a controlled investigation that compares two things. In order for a test to be fair or well controlled, we have to make sure that only one thing (this is called a </a:t>
            </a:r>
            <a:r>
              <a:rPr lang="en-GB" sz="2000" b="1" dirty="0">
                <a:latin typeface="Tahoma" panose="020B0604030504040204" pitchFamily="34" charset="0"/>
              </a:rPr>
              <a:t>variable</a:t>
            </a:r>
            <a:r>
              <a:rPr lang="en-GB" sz="2000" dirty="0">
                <a:latin typeface="Tahoma" panose="020B0604030504040204" pitchFamily="34" charset="0"/>
              </a:rPr>
              <a:t>) is changed and everything else is kept the same.</a:t>
            </a:r>
          </a:p>
          <a:p>
            <a:pPr algn="ctr"/>
            <a:r>
              <a:rPr lang="en-GB" sz="2000" dirty="0">
                <a:solidFill>
                  <a:srgbClr val="E85803"/>
                </a:solidFill>
                <a:latin typeface="Tahoma" panose="020B0604030504040204" pitchFamily="34" charset="0"/>
              </a:rPr>
              <a:t>A variable is anything that can affect the results we are observing or measuring.</a:t>
            </a:r>
          </a:p>
          <a:p>
            <a:pPr algn="ctr"/>
            <a:r>
              <a:rPr lang="en-GB" sz="2000" dirty="0">
                <a:latin typeface="Tahoma" panose="020B0604030504040204" pitchFamily="34" charset="0"/>
              </a:rPr>
              <a:t>In our investigation, we will use two bean plants that are the same age. We will change one variable (something in the plant’s environment) for one plant but not the other. Then we will treat both of our plants exactly the same and observe what happens. </a:t>
            </a:r>
          </a:p>
          <a:p>
            <a:pPr algn="ctr"/>
            <a:endParaRPr lang="en-GB" sz="2000" dirty="0">
              <a:solidFill>
                <a:srgbClr val="E85803"/>
              </a:solidFill>
              <a:latin typeface="Tahoma" panose="020B0604030504040204" pitchFamily="34" charset="0"/>
            </a:endParaRPr>
          </a:p>
          <a:p>
            <a:pPr algn="ctr"/>
            <a:r>
              <a:rPr lang="en-GB" sz="2000" dirty="0">
                <a:solidFill>
                  <a:srgbClr val="E85803"/>
                </a:solidFill>
                <a:latin typeface="Tahoma" panose="020B0604030504040204" pitchFamily="34" charset="0"/>
              </a:rPr>
              <a:t>By only changing one thing on one of plants, we can see if that one thing makes a difference to how the plant grows by comparing it with the plant that we have not changed (the control plant).</a:t>
            </a:r>
          </a:p>
          <a:p>
            <a:pPr algn="ctr"/>
            <a:endParaRPr lang="en-GB" sz="2000" dirty="0">
              <a:solidFill>
                <a:srgbClr val="4F81BD"/>
              </a:solidFill>
              <a:latin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218974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640792"/>
            <a:ext cx="8208912" cy="5308488"/>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53731" y="980728"/>
            <a:ext cx="6840761" cy="3785652"/>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Investigation planning:</a:t>
            </a:r>
          </a:p>
          <a:p>
            <a:pPr algn="ctr"/>
            <a:r>
              <a:rPr lang="en-GB" sz="2400" dirty="0">
                <a:latin typeface="Tahoma" panose="020B0604030504040204" pitchFamily="34" charset="0"/>
              </a:rPr>
              <a:t>	</a:t>
            </a:r>
          </a:p>
          <a:p>
            <a:pPr algn="ctr"/>
            <a:r>
              <a:rPr lang="en-GB" sz="2000" dirty="0">
                <a:latin typeface="Tahoma" panose="020B0604030504040204" pitchFamily="34" charset="0"/>
              </a:rPr>
              <a:t>Think about how you will conduct an investigation to answer your group’s question. </a:t>
            </a:r>
          </a:p>
          <a:p>
            <a:pPr algn="ctr"/>
            <a:endParaRPr lang="en-GB" sz="2000" dirty="0">
              <a:solidFill>
                <a:schemeClr val="accent1"/>
              </a:solidFill>
              <a:latin typeface="Tahoma" panose="020B0604030504040204" pitchFamily="34" charset="0"/>
            </a:endParaRPr>
          </a:p>
          <a:p>
            <a:pPr algn="ctr"/>
            <a:r>
              <a:rPr lang="en-GB" sz="2000" dirty="0">
                <a:solidFill>
                  <a:srgbClr val="E85803"/>
                </a:solidFill>
                <a:latin typeface="Tahoma" panose="020B0604030504040204" pitchFamily="34" charset="0"/>
              </a:rPr>
              <a:t>What will you change for one plant?</a:t>
            </a:r>
          </a:p>
          <a:p>
            <a:pPr algn="ctr"/>
            <a:r>
              <a:rPr lang="en-GB" sz="2000" dirty="0">
                <a:solidFill>
                  <a:srgbClr val="FF3399"/>
                </a:solidFill>
                <a:latin typeface="Tahoma" panose="020B0604030504040204" pitchFamily="34" charset="0"/>
              </a:rPr>
              <a:t> </a:t>
            </a:r>
          </a:p>
          <a:p>
            <a:pPr algn="ctr"/>
            <a:r>
              <a:rPr lang="en-GB" sz="2000" dirty="0">
                <a:latin typeface="Tahoma" panose="020B0604030504040204" pitchFamily="34" charset="0"/>
              </a:rPr>
              <a:t>How will you check if it is making a difference?</a:t>
            </a:r>
          </a:p>
          <a:p>
            <a:pPr algn="ctr"/>
            <a:endParaRPr lang="en-GB" sz="2000" dirty="0">
              <a:solidFill>
                <a:srgbClr val="E85803"/>
              </a:solidFill>
              <a:latin typeface="Tahoma" panose="020B0604030504040204" pitchFamily="34" charset="0"/>
            </a:endParaRPr>
          </a:p>
          <a:p>
            <a:pPr algn="ctr"/>
            <a:r>
              <a:rPr lang="en-GB" sz="2000" dirty="0">
                <a:solidFill>
                  <a:srgbClr val="E85803"/>
                </a:solidFill>
                <a:latin typeface="Tahoma" panose="020B0604030504040204" pitchFamily="34" charset="0"/>
              </a:rPr>
              <a:t>Think about all the things (variables) that you will have to keep the same for both of their plants.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519" y="4825675"/>
            <a:ext cx="2072962" cy="225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562692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467544" y="404663"/>
            <a:ext cx="8208912" cy="6122891"/>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683569" y="590825"/>
            <a:ext cx="7776864" cy="2246769"/>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Investigation design</a:t>
            </a:r>
          </a:p>
          <a:p>
            <a:pPr algn="ctr"/>
            <a:endParaRPr lang="en-GB" sz="2400" dirty="0">
              <a:latin typeface="Tahoma" panose="020B0604030504040204" pitchFamily="34" charset="0"/>
            </a:endParaRPr>
          </a:p>
          <a:p>
            <a:pPr algn="ctr"/>
            <a:r>
              <a:rPr lang="en-GB" sz="2000" dirty="0">
                <a:latin typeface="Tahoma" panose="020B0604030504040204" pitchFamily="34" charset="0"/>
              </a:rPr>
              <a:t>Use the investigation planner to write up your investigation plan. </a:t>
            </a:r>
          </a:p>
          <a:p>
            <a:pPr algn="ctr"/>
            <a:r>
              <a:rPr lang="en-GB" sz="2000" dirty="0">
                <a:latin typeface="Tahoma" panose="020B0604030504040204" pitchFamily="34" charset="0"/>
              </a:rPr>
              <a:t>Use the correct scientific vocabulary and explain why you are changing your variables or keeping them constant.</a:t>
            </a:r>
          </a:p>
          <a:p>
            <a:pPr algn="ctr"/>
            <a:endParaRPr lang="en-GB" sz="2000" dirty="0">
              <a:solidFill>
                <a:schemeClr val="accent1"/>
              </a:solidFill>
              <a:latin typeface="Tahoma" panose="020B0604030504040204"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31" t="14738" r="51301" b="13348"/>
          <a:stretch/>
        </p:blipFill>
        <p:spPr bwMode="auto">
          <a:xfrm rot="21293282">
            <a:off x="3277097" y="2896575"/>
            <a:ext cx="2402777" cy="336772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497739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919323" y="640792"/>
            <a:ext cx="7397094" cy="5668528"/>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87622" y="1171778"/>
            <a:ext cx="6840761" cy="2677656"/>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Your investigation</a:t>
            </a:r>
          </a:p>
          <a:p>
            <a:pPr algn="ctr"/>
            <a:endParaRPr lang="en-GB" sz="3600" dirty="0">
              <a:latin typeface="Tahoma" panose="020B0604030504040204" pitchFamily="34" charset="0"/>
            </a:endParaRPr>
          </a:p>
          <a:p>
            <a:pPr algn="ctr"/>
            <a:r>
              <a:rPr lang="en-GB" sz="2400" dirty="0">
                <a:latin typeface="Tahoma" panose="020B0604030504040204" pitchFamily="34" charset="0"/>
              </a:rPr>
              <a:t>In your groups, set up your investigation. Don’t forget to label your bean plant as either the control or the experimental plant.</a:t>
            </a:r>
          </a:p>
          <a:p>
            <a:pPr algn="ctr"/>
            <a:endParaRPr lang="en-GB" sz="2400" dirty="0">
              <a:solidFill>
                <a:srgbClr val="FF0000"/>
              </a:solidFill>
              <a:latin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pic>
        <p:nvPicPr>
          <p:cNvPr id="3" name="Picture 2" descr="A group of people raising their hands&#10;&#10;Description automatically generated with medium confidence">
            <a:extLst>
              <a:ext uri="{FF2B5EF4-FFF2-40B4-BE49-F238E27FC236}">
                <a16:creationId xmlns:a16="http://schemas.microsoft.com/office/drawing/2014/main" id="{C90C86A8-902A-48B9-B595-B6BE49828E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717032"/>
            <a:ext cx="3438128" cy="2292086"/>
          </a:xfrm>
          <a:prstGeom prst="ellipse">
            <a:avLst/>
          </a:prstGeom>
        </p:spPr>
      </p:pic>
    </p:spTree>
    <p:extLst>
      <p:ext uri="{BB962C8B-B14F-4D97-AF65-F5344CB8AC3E}">
        <p14:creationId xmlns:p14="http://schemas.microsoft.com/office/powerpoint/2010/main" val="69946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539552" y="476672"/>
            <a:ext cx="8136904" cy="590465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86711" y="764704"/>
            <a:ext cx="6840761" cy="646331"/>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Observation journals</a:t>
            </a:r>
            <a:endParaRPr lang="en-GB" sz="2800" b="1" dirty="0">
              <a:solidFill>
                <a:srgbClr val="E85803"/>
              </a:solidFill>
              <a:latin typeface="Tahoma" panose="020B0604030504040204" pitchFamily="34" charset="0"/>
            </a:endParaRPr>
          </a:p>
        </p:txBody>
      </p:sp>
      <p:sp>
        <p:nvSpPr>
          <p:cNvPr id="5" name="TextBox 4"/>
          <p:cNvSpPr txBox="1"/>
          <p:nvPr/>
        </p:nvSpPr>
        <p:spPr>
          <a:xfrm>
            <a:off x="755576" y="1556792"/>
            <a:ext cx="7704856" cy="3046988"/>
          </a:xfrm>
          <a:prstGeom prst="rect">
            <a:avLst/>
          </a:prstGeom>
          <a:noFill/>
        </p:spPr>
        <p:txBody>
          <a:bodyPr wrap="square" rtlCol="0">
            <a:spAutoFit/>
          </a:bodyPr>
          <a:lstStyle/>
          <a:p>
            <a:pPr algn="ctr"/>
            <a:endParaRPr lang="en-GB" sz="2400" dirty="0">
              <a:latin typeface="Tahoma" panose="020B0604030504040204" pitchFamily="34" charset="0"/>
            </a:endParaRPr>
          </a:p>
          <a:p>
            <a:pPr algn="ctr"/>
            <a:r>
              <a:rPr lang="en-GB" sz="2400" dirty="0">
                <a:latin typeface="Tahoma" panose="020B0604030504040204" pitchFamily="34" charset="0"/>
              </a:rPr>
              <a:t>You are going to keep an observation journal. Every time you water your plants, observe them closely and record any differences that you notice.</a:t>
            </a:r>
          </a:p>
          <a:p>
            <a:pPr algn="ctr"/>
            <a:endParaRPr lang="en-GB" sz="2400" dirty="0">
              <a:latin typeface="Tahoma" panose="020B0604030504040204" pitchFamily="34" charset="0"/>
            </a:endParaRPr>
          </a:p>
          <a:p>
            <a:pPr algn="ctr"/>
            <a:r>
              <a:rPr lang="en-GB" sz="2400" dirty="0">
                <a:latin typeface="Tahoma" panose="020B0604030504040204" pitchFamily="34" charset="0"/>
              </a:rPr>
              <a:t>Include a diagram for each of your journal entries.</a:t>
            </a:r>
          </a:p>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077072"/>
            <a:ext cx="3346450"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3038050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539552" y="476672"/>
            <a:ext cx="8136904" cy="5904656"/>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1186711" y="764704"/>
            <a:ext cx="6840761" cy="646331"/>
          </a:xfrm>
          <a:prstGeom prst="rect">
            <a:avLst/>
          </a:prstGeom>
          <a:noFill/>
          <a:ln>
            <a:noFill/>
          </a:ln>
        </p:spPr>
        <p:txBody>
          <a:bodyPr wrap="square" rtlCol="0">
            <a:spAutoFit/>
          </a:bodyPr>
          <a:lstStyle/>
          <a:p>
            <a:pPr algn="ctr"/>
            <a:r>
              <a:rPr lang="en-GB" sz="3600" b="1" dirty="0">
                <a:solidFill>
                  <a:srgbClr val="E85803"/>
                </a:solidFill>
                <a:latin typeface="Tahoma" panose="020B0604030504040204" pitchFamily="34" charset="0"/>
              </a:rPr>
              <a:t>Your conclusion</a:t>
            </a:r>
            <a:endParaRPr lang="en-GB" sz="2800" b="1" dirty="0">
              <a:solidFill>
                <a:srgbClr val="E85803"/>
              </a:solidFill>
              <a:latin typeface="Tahoma" panose="020B0604030504040204" pitchFamily="34" charset="0"/>
            </a:endParaRPr>
          </a:p>
        </p:txBody>
      </p:sp>
      <p:sp>
        <p:nvSpPr>
          <p:cNvPr id="5" name="TextBox 4"/>
          <p:cNvSpPr txBox="1"/>
          <p:nvPr/>
        </p:nvSpPr>
        <p:spPr>
          <a:xfrm>
            <a:off x="755576" y="1253791"/>
            <a:ext cx="7704856" cy="3785652"/>
          </a:xfrm>
          <a:prstGeom prst="rect">
            <a:avLst/>
          </a:prstGeom>
          <a:noFill/>
        </p:spPr>
        <p:txBody>
          <a:bodyPr wrap="square" rtlCol="0">
            <a:spAutoFit/>
          </a:bodyPr>
          <a:lstStyle/>
          <a:p>
            <a:pPr algn="ctr"/>
            <a:endParaRPr lang="en-GB" sz="2400" dirty="0">
              <a:latin typeface="Tahoma" panose="020B0604030504040204" pitchFamily="34" charset="0"/>
            </a:endParaRPr>
          </a:p>
          <a:p>
            <a:pPr algn="ctr"/>
            <a:r>
              <a:rPr lang="en-GB" sz="2400" dirty="0">
                <a:latin typeface="Tahoma" panose="020B0604030504040204" pitchFamily="34" charset="0"/>
              </a:rPr>
              <a:t>Explain what you found and why you think this happens.</a:t>
            </a:r>
          </a:p>
          <a:p>
            <a:pPr algn="ctr"/>
            <a:endParaRPr lang="en-GB" sz="2400" dirty="0">
              <a:latin typeface="Tahoma" panose="020B0604030504040204" pitchFamily="34" charset="0"/>
            </a:endParaRPr>
          </a:p>
          <a:p>
            <a:pPr algn="ctr"/>
            <a:r>
              <a:rPr lang="en-GB" sz="2400" dirty="0">
                <a:latin typeface="Tahoma" panose="020B0604030504040204" pitchFamily="34" charset="0"/>
              </a:rPr>
              <a:t>What does this tell you about the functions of different parts of a plant and what plants need to live and grow?</a:t>
            </a:r>
          </a:p>
          <a:p>
            <a:pPr algn="ctr"/>
            <a:endParaRPr lang="en-GB" sz="2400" dirty="0">
              <a:latin typeface="Tahoma" panose="020B0604030504040204" pitchFamily="34" charset="0"/>
            </a:endParaRPr>
          </a:p>
          <a:p>
            <a:pPr algn="ctr"/>
            <a:r>
              <a:rPr lang="en-GB" sz="2400" dirty="0">
                <a:latin typeface="Tahoma" panose="020B0604030504040204" pitchFamily="34" charset="0"/>
              </a:rPr>
              <a:t>Open your prediction envelopes- were you correct?</a:t>
            </a:r>
          </a:p>
          <a:p>
            <a:pPr algn="ctr"/>
            <a:endParaRPr lang="en-GB" sz="2400" dirty="0">
              <a:solidFill>
                <a:schemeClr val="accent1"/>
              </a:solidFill>
              <a:latin typeface="Tahoma" panose="020B0604030504040204" pitchFamily="34" charset="0"/>
            </a:endParaRPr>
          </a:p>
          <a:p>
            <a:pPr algn="ctr"/>
            <a:endParaRPr lang="en-GB" sz="2400" dirty="0">
              <a:solidFill>
                <a:schemeClr val="accent1"/>
              </a:solidFill>
              <a:latin typeface="Tahoma" panose="020B060403050404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4244" y="4509120"/>
            <a:ext cx="3275856" cy="216972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59652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p:cNvSpPr/>
          <p:nvPr/>
        </p:nvSpPr>
        <p:spPr>
          <a:xfrm>
            <a:off x="323528" y="188641"/>
            <a:ext cx="8568952" cy="6446464"/>
          </a:xfrm>
          <a:prstGeom prst="round2DiagRect">
            <a:avLst/>
          </a:prstGeom>
          <a:solidFill>
            <a:schemeClr val="bg1"/>
          </a:solidFill>
          <a:ln>
            <a:solidFill>
              <a:srgbClr val="F5DE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6" name="TextBox 5"/>
          <p:cNvSpPr txBox="1"/>
          <p:nvPr/>
        </p:nvSpPr>
        <p:spPr>
          <a:xfrm>
            <a:off x="971143" y="332656"/>
            <a:ext cx="4969465" cy="707886"/>
          </a:xfrm>
          <a:prstGeom prst="rect">
            <a:avLst/>
          </a:prstGeom>
          <a:noFill/>
          <a:ln>
            <a:noFill/>
          </a:ln>
        </p:spPr>
        <p:txBody>
          <a:bodyPr wrap="square" rtlCol="0">
            <a:spAutoFit/>
          </a:bodyPr>
          <a:lstStyle/>
          <a:p>
            <a:pPr algn="ctr"/>
            <a:r>
              <a:rPr lang="en-GB" sz="4000" b="1" dirty="0">
                <a:solidFill>
                  <a:srgbClr val="E85803"/>
                </a:solidFill>
                <a:latin typeface="Tahoma" panose="020B0604030504040204" pitchFamily="34" charset="0"/>
              </a:rPr>
              <a:t>The root</a:t>
            </a:r>
            <a:endParaRPr lang="en-GB" sz="3200" b="1" dirty="0">
              <a:solidFill>
                <a:srgbClr val="E85803"/>
              </a:solidFill>
              <a:latin typeface="Tahoma" panose="020B060403050404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004048" y="1040542"/>
            <a:ext cx="482917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67544" y="1040542"/>
            <a:ext cx="5976664" cy="5447645"/>
          </a:xfrm>
          <a:prstGeom prst="rect">
            <a:avLst/>
          </a:prstGeom>
          <a:noFill/>
        </p:spPr>
        <p:txBody>
          <a:bodyPr wrap="square" rtlCol="0">
            <a:spAutoFit/>
          </a:bodyPr>
          <a:lstStyle/>
          <a:p>
            <a:pPr algn="ctr"/>
            <a:r>
              <a:rPr lang="en-GB" sz="2400" b="1" dirty="0">
                <a:latin typeface="Tahoma" panose="020B0604030504040204" pitchFamily="34" charset="0"/>
              </a:rPr>
              <a:t>Plants need roots for two important reasons: </a:t>
            </a:r>
          </a:p>
          <a:p>
            <a:pPr algn="ctr"/>
            <a:endParaRPr lang="en-GB" sz="2400" dirty="0">
              <a:latin typeface="Tahoma" panose="020B0604030504040204" pitchFamily="34" charset="0"/>
            </a:endParaRPr>
          </a:p>
          <a:p>
            <a:pPr marL="457200" indent="-457200" algn="ctr">
              <a:lnSpc>
                <a:spcPct val="150000"/>
              </a:lnSpc>
              <a:buAutoNum type="arabicPeriod"/>
            </a:pPr>
            <a:r>
              <a:rPr lang="en-GB" sz="2400" dirty="0">
                <a:latin typeface="Tahoma" panose="020B0604030504040204" pitchFamily="34" charset="0"/>
              </a:rPr>
              <a:t>They act as an anchor to hold the plant in the soil.</a:t>
            </a:r>
          </a:p>
          <a:p>
            <a:pPr marL="457200" indent="-457200" algn="ctr">
              <a:lnSpc>
                <a:spcPct val="150000"/>
              </a:lnSpc>
              <a:buAutoNum type="arabicPeriod"/>
            </a:pPr>
            <a:r>
              <a:rPr lang="en-GB" sz="2400" dirty="0">
                <a:latin typeface="Tahoma" panose="020B0604030504040204" pitchFamily="34" charset="0"/>
              </a:rPr>
              <a:t>They take up water and dissolved minerals from the soil.</a:t>
            </a:r>
          </a:p>
          <a:p>
            <a:pPr algn="ctr">
              <a:lnSpc>
                <a:spcPct val="150000"/>
              </a:lnSpc>
            </a:pPr>
            <a:endParaRPr lang="en-GB" sz="2400" dirty="0">
              <a:solidFill>
                <a:schemeClr val="accent1"/>
              </a:solidFill>
              <a:latin typeface="Tahoma" panose="020B0604030504040204" pitchFamily="34" charset="0"/>
            </a:endParaRPr>
          </a:p>
          <a:p>
            <a:pPr algn="ctr"/>
            <a:r>
              <a:rPr lang="en-GB" sz="2400" dirty="0">
                <a:solidFill>
                  <a:srgbClr val="E85803"/>
                </a:solidFill>
                <a:latin typeface="Tahoma" panose="020B0604030504040204" pitchFamily="34" charset="0"/>
              </a:rPr>
              <a:t>If we take away a plant’s roots, the plant could easily be blown away or knocked over and the plant would not be able to absorb water and minerals from the soil.</a:t>
            </a:r>
          </a:p>
        </p:txBody>
      </p:sp>
      <p:cxnSp>
        <p:nvCxnSpPr>
          <p:cNvPr id="12" name="Curved Connector 11"/>
          <p:cNvCxnSpPr/>
          <p:nvPr/>
        </p:nvCxnSpPr>
        <p:spPr>
          <a:xfrm rot="16200000" flipH="1">
            <a:off x="4136905" y="1265713"/>
            <a:ext cx="3606496" cy="2448270"/>
          </a:xfrm>
          <a:prstGeom prst="curvedConnector3">
            <a:avLst>
              <a:gd name="adj1" fmla="val 4211"/>
            </a:avLst>
          </a:prstGeom>
          <a:ln w="57150">
            <a:solidFill>
              <a:srgbClr val="E85803"/>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27794"/>
            <a:ext cx="1619672" cy="1225997"/>
          </a:xfrm>
          <a:prstGeom prst="rect">
            <a:avLst/>
          </a:prstGeom>
        </p:spPr>
      </p:pic>
    </p:spTree>
    <p:extLst>
      <p:ext uri="{BB962C8B-B14F-4D97-AF65-F5344CB8AC3E}">
        <p14:creationId xmlns:p14="http://schemas.microsoft.com/office/powerpoint/2010/main" val="16024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8934</TotalTime>
  <Words>730</Words>
  <Application>Microsoft Office PowerPoint</Application>
  <PresentationFormat>On-screen Show (4:3)</PresentationFormat>
  <Paragraphs>77</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STEMterprise</dc:title>
  <dc:creator>Jennie Devine</dc:creator>
  <cp:lastModifiedBy>Jennie Devine</cp:lastModifiedBy>
  <cp:revision>123</cp:revision>
  <cp:lastPrinted>2018-12-19T13:05:39Z</cp:lastPrinted>
  <dcterms:created xsi:type="dcterms:W3CDTF">2018-09-13T13:46:50Z</dcterms:created>
  <dcterms:modified xsi:type="dcterms:W3CDTF">2022-02-02T16:25:19Z</dcterms:modified>
</cp:coreProperties>
</file>